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Barlow" panose="00000500000000000000" pitchFamily="2" charset="0"/>
      <p:regular r:id="rId12"/>
    </p:embeddedFont>
    <p:embeddedFont>
      <p:font typeface="Barlow Medium" panose="00000600000000000000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9752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42878" y="1760746"/>
            <a:ext cx="8887522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Student Record Management System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0763986C-2A6B-C4EE-FA27-09E6F5CE99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092312"/>
              </p:ext>
            </p:extLst>
          </p:nvPr>
        </p:nvGraphicFramePr>
        <p:xfrm>
          <a:off x="5756258" y="3307778"/>
          <a:ext cx="8604282" cy="3249139"/>
        </p:xfrm>
        <a:graphic>
          <a:graphicData uri="http://schemas.openxmlformats.org/drawingml/2006/table">
            <a:tbl>
              <a:tblPr/>
              <a:tblGrid>
                <a:gridCol w="35973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34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3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5144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Klein Bold"/>
                          <a:ea typeface="Klein Bold"/>
                          <a:cs typeface="Klein Bold"/>
                          <a:sym typeface="Klein Bold"/>
                        </a:rPr>
                        <a:t>CHANDAN CHOUDHURY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latin typeface="Klein Bold"/>
                          <a:ea typeface="Klein Bold"/>
                          <a:cs typeface="Klein Bold"/>
                          <a:sym typeface="Klein Bold"/>
                        </a:rPr>
                        <a:t>CL2025010601911046</a:t>
                      </a:r>
                      <a:endParaRPr lang="en-US" sz="2000">
                        <a:solidFill>
                          <a:schemeClr val="bg1"/>
                        </a:solidFill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latin typeface="Klein Bold"/>
                          <a:ea typeface="Klein Bold"/>
                          <a:cs typeface="Klein Bold"/>
                          <a:sym typeface="Klein Bold"/>
                        </a:rPr>
                        <a:t>2201020352</a:t>
                      </a:r>
                      <a:endParaRPr lang="en-US" sz="2000">
                        <a:solidFill>
                          <a:schemeClr val="bg1"/>
                        </a:solidFill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8010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Klein Bold"/>
                          <a:ea typeface="Klein Bold"/>
                          <a:cs typeface="Klein Bold"/>
                          <a:sym typeface="Klein Bold"/>
                        </a:rPr>
                        <a:t>ADITYA NAYAK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latin typeface="Klein Bold"/>
                          <a:ea typeface="Klein Bold"/>
                          <a:cs typeface="Klein Bold"/>
                          <a:sym typeface="Klein Bold"/>
                        </a:rPr>
                        <a:t>CL2025010601911349</a:t>
                      </a:r>
                      <a:endParaRPr lang="en-US" sz="2000">
                        <a:solidFill>
                          <a:schemeClr val="bg1"/>
                        </a:solidFill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latin typeface="Klein Bold"/>
                          <a:ea typeface="Klein Bold"/>
                          <a:cs typeface="Klein Bold"/>
                          <a:sym typeface="Klein Bold"/>
                        </a:rPr>
                        <a:t>2201020377</a:t>
                      </a:r>
                      <a:endParaRPr lang="en-US" sz="2000">
                        <a:solidFill>
                          <a:schemeClr val="bg1"/>
                        </a:solidFill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8364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Klein Bold"/>
                          <a:ea typeface="Klein Bold"/>
                          <a:cs typeface="Klein Bold"/>
                          <a:sym typeface="Klein Bold"/>
                        </a:rPr>
                        <a:t>SANJEEB KUMAR POTHAL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Klein Bold"/>
                          <a:ea typeface="Klein Bold"/>
                          <a:cs typeface="Klein Bold"/>
                          <a:sym typeface="Klein Bold"/>
                        </a:rPr>
                        <a:t>CL2025010601938185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latin typeface="Klein Bold"/>
                          <a:ea typeface="Klein Bold"/>
                          <a:cs typeface="Klein Bold"/>
                          <a:sym typeface="Klein Bold"/>
                        </a:rPr>
                        <a:t>2201020411</a:t>
                      </a:r>
                      <a:endParaRPr lang="en-US" sz="2000">
                        <a:solidFill>
                          <a:schemeClr val="bg1"/>
                        </a:solidFill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9434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Klein Bold"/>
                          <a:ea typeface="Klein Bold"/>
                          <a:cs typeface="Klein Bold"/>
                          <a:sym typeface="Klein Bold"/>
                        </a:rPr>
                        <a:t>GYANA RANJAN SAHOO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Klein Bold"/>
                          <a:ea typeface="Klein Bold"/>
                          <a:cs typeface="Klein Bold"/>
                          <a:sym typeface="Klein Bold"/>
                        </a:rPr>
                        <a:t>CL2025010601938118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Klein Bold"/>
                          <a:ea typeface="Klein Bold"/>
                          <a:cs typeface="Klein Bold"/>
                          <a:sym typeface="Klein Bold"/>
                        </a:rPr>
                        <a:t>2201020033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66D09F4-D481-C7C0-E892-CEC905E9D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2751" y="7769120"/>
            <a:ext cx="1817649" cy="33888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2" y="4324527"/>
            <a:ext cx="128682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From Chaos to Clarity: Solving the Data Management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81063" y="5373349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The Challenge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81063" y="5928598"/>
            <a:ext cx="61270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E5E0DF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Traditional methods of student record management can be inefficient. Spreadsheets are often error-prone.</a:t>
            </a: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622262" y="5373348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Our Solution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622262" y="5896094"/>
            <a:ext cx="6127075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E5E0DF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The SMS provides a structured and user-friendly way to manage student data. It eliminates redundancy. It also improves data accuracy.</a:t>
            </a: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F9D2E6A0-8500-9390-EB5E-B3249F58F990}"/>
              </a:ext>
            </a:extLst>
          </p:cNvPr>
          <p:cNvSpPr/>
          <p:nvPr/>
        </p:nvSpPr>
        <p:spPr>
          <a:xfrm>
            <a:off x="881063" y="1289981"/>
            <a:ext cx="128682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F77B5F68-8B5D-1243-163A-F6DB14C7D321}"/>
              </a:ext>
            </a:extLst>
          </p:cNvPr>
          <p:cNvSpPr/>
          <p:nvPr/>
        </p:nvSpPr>
        <p:spPr>
          <a:xfrm>
            <a:off x="881063" y="2351066"/>
            <a:ext cx="12868275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E5E0DF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The Student Management System is a console-based application. It is designed in C for efficient student record management. Key features include adding, modifying, deleting, and searching student details. The system utilizes doubly linked lists and file handling.</a:t>
            </a: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EE9A73-7EDD-4141-8D97-3B4336ACE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2751" y="7769120"/>
            <a:ext cx="1817649" cy="33888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932855"/>
            <a:ext cx="7381875" cy="1048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FFFFFF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The Power of CRUD: Core Operations Unveiled</a:t>
            </a:r>
            <a:endParaRPr lang="en-US" sz="3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81063" y="2477333"/>
            <a:ext cx="424815" cy="424815"/>
          </a:xfrm>
          <a:prstGeom prst="roundRect">
            <a:avLst>
              <a:gd name="adj" fmla="val 18668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7621" y="2532400"/>
            <a:ext cx="251698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E5E0DF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1</a:t>
            </a: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494592" y="2477333"/>
            <a:ext cx="2098000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Create</a:t>
            </a:r>
            <a:endParaRPr lang="en-US" sz="16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494592" y="2852738"/>
            <a:ext cx="6768346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350"/>
              </a:lnSpc>
              <a:buNone/>
            </a:pPr>
            <a:r>
              <a:rPr lang="en-US" b="1" dirty="0">
                <a:solidFill>
                  <a:srgbClr val="E5E0DF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Add new student records with details. Include name, ID, major, and GPA. The system has input validation to ensure data integrity.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881063" y="3857982"/>
            <a:ext cx="424815" cy="424815"/>
          </a:xfrm>
          <a:prstGeom prst="roundRect">
            <a:avLst>
              <a:gd name="adj" fmla="val 18668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67621" y="3913049"/>
            <a:ext cx="251698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E5E0DF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2</a:t>
            </a: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494592" y="3857982"/>
            <a:ext cx="2098000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Read</a:t>
            </a:r>
            <a:endParaRPr lang="en-US" sz="16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494592" y="4233386"/>
            <a:ext cx="6768346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350"/>
              </a:lnSpc>
              <a:buNone/>
            </a:pPr>
            <a:r>
              <a:rPr lang="en-US" b="1" dirty="0">
                <a:solidFill>
                  <a:srgbClr val="E5E0DF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Search for student records by ID or name. Student details are displayed in a clear format.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881063" y="5238631"/>
            <a:ext cx="424815" cy="424815"/>
          </a:xfrm>
          <a:prstGeom prst="roundRect">
            <a:avLst>
              <a:gd name="adj" fmla="val 18668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67621" y="5293697"/>
            <a:ext cx="251698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E5E0DF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3</a:t>
            </a: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494592" y="5238631"/>
            <a:ext cx="2098000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Update</a:t>
            </a:r>
            <a:endParaRPr lang="en-US" sz="16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494592" y="5614035"/>
            <a:ext cx="6768346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350"/>
              </a:lnSpc>
              <a:buNone/>
            </a:pPr>
            <a:r>
              <a:rPr lang="en-US" b="1" dirty="0">
                <a:solidFill>
                  <a:srgbClr val="E5E0DF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Modify existing student records. This allows changes to details while maintaining consistency.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881063" y="6619280"/>
            <a:ext cx="424815" cy="424815"/>
          </a:xfrm>
          <a:prstGeom prst="roundRect">
            <a:avLst>
              <a:gd name="adj" fmla="val 18668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67621" y="6674346"/>
            <a:ext cx="251698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E5E0DF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4</a:t>
            </a: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1494592" y="6619280"/>
            <a:ext cx="2098000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Delete</a:t>
            </a:r>
            <a:endParaRPr lang="en-US" sz="16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494592" y="6994684"/>
            <a:ext cx="6768346" cy="721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350"/>
              </a:lnSpc>
              <a:buNone/>
            </a:pPr>
            <a:r>
              <a:rPr lang="en-US" b="1" dirty="0">
                <a:solidFill>
                  <a:srgbClr val="E5E0DF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Remove student records from the system. Safeguards prevent </a:t>
            </a:r>
          </a:p>
          <a:p>
            <a:pPr marL="0" indent="0" algn="just">
              <a:lnSpc>
                <a:spcPts val="2350"/>
              </a:lnSpc>
              <a:buNone/>
            </a:pPr>
            <a:r>
              <a:rPr lang="en-US" b="1" dirty="0">
                <a:solidFill>
                  <a:srgbClr val="E5E0DF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accidental data loss.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774740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Doubly Linked Lists: The Backbone of Dynamic Data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462" y="2550795"/>
            <a:ext cx="552212" cy="55221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67462" y="3354705"/>
            <a:ext cx="2208848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Dynamic Memory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3857" y="2550795"/>
            <a:ext cx="552212" cy="55221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953857" y="3354705"/>
            <a:ext cx="2208967" cy="699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Efficient Insertion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0371" y="2550795"/>
            <a:ext cx="552212" cy="552212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40371" y="3354705"/>
            <a:ext cx="2208967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Efficient Deletion</a:t>
            </a:r>
            <a:endParaRPr lang="en-US" sz="2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7462" y="4809292"/>
            <a:ext cx="552212" cy="552212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367462" y="5613202"/>
            <a:ext cx="2208848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Dynamic Resizing</a:t>
            </a:r>
            <a:endParaRPr lang="en-US" sz="2200" dirty="0"/>
          </a:p>
        </p:txBody>
      </p:sp>
      <p:sp>
        <p:nvSpPr>
          <p:cNvPr id="12" name="Text 5"/>
          <p:cNvSpPr/>
          <p:nvPr/>
        </p:nvSpPr>
        <p:spPr>
          <a:xfrm>
            <a:off x="6367462" y="6246019"/>
            <a:ext cx="7381875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Doubly Linked Lists provide dynamic memory allocation. This allows efficient insertion and deletion. Traversal is easy in both directions. It avoids fixed-size array limitations.</a:t>
            </a:r>
            <a:endParaRPr lang="en-US" sz="19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31E7670-8FC7-4B36-435D-B23130A257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12751" y="7769120"/>
            <a:ext cx="1817649" cy="3388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711881"/>
            <a:ext cx="9865995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File Handling: Ensuring Data Persistence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2338745" y="3269218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Purpose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81063" y="3769876"/>
            <a:ext cx="4255056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E5E0DF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Store student data on disk persistently.</a:t>
            </a: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665" y="2914650"/>
            <a:ext cx="3603069" cy="3603069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774293" y="3175278"/>
            <a:ext cx="629364" cy="629364"/>
          </a:xfrm>
          <a:prstGeom prst="roundRect">
            <a:avLst>
              <a:gd name="adj" fmla="val 1451442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5947410" y="3312914"/>
            <a:ext cx="283131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1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494282" y="3067764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Implementation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9494282" y="3568422"/>
            <a:ext cx="4255056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E5E0DF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Use C file I/O to read/write records. Binary file format is used.</a:t>
            </a: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665" y="2914650"/>
            <a:ext cx="3603069" cy="3603069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8226623" y="3175278"/>
            <a:ext cx="629364" cy="629364"/>
          </a:xfrm>
          <a:prstGeom prst="roundRect">
            <a:avLst>
              <a:gd name="adj" fmla="val 1451442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8399740" y="3312914"/>
            <a:ext cx="283131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2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9494282" y="505801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File Operations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9494282" y="5558671"/>
            <a:ext cx="4255056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E5E0DF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Opening, reading, writing, and closing the student data file.</a:t>
            </a: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665" y="2914650"/>
            <a:ext cx="3603069" cy="3603069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8226623" y="5627608"/>
            <a:ext cx="629364" cy="629364"/>
          </a:xfrm>
          <a:prstGeom prst="roundRect">
            <a:avLst>
              <a:gd name="adj" fmla="val 1451442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8399740" y="5765244"/>
            <a:ext cx="283131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3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2338745" y="5259467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Error Handling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4"/>
          <p:cNvSpPr/>
          <p:nvPr/>
        </p:nvSpPr>
        <p:spPr>
          <a:xfrm>
            <a:off x="881063" y="5760125"/>
            <a:ext cx="4255056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E5E0DF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Checks handle file-related errors.</a:t>
            </a: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3665" y="2914650"/>
            <a:ext cx="3603069" cy="3603069"/>
          </a:xfrm>
          <a:prstGeom prst="rect">
            <a:avLst/>
          </a:prstGeom>
        </p:spPr>
      </p:pic>
      <p:sp>
        <p:nvSpPr>
          <p:cNvPr id="21" name="Shape 15"/>
          <p:cNvSpPr/>
          <p:nvPr/>
        </p:nvSpPr>
        <p:spPr>
          <a:xfrm>
            <a:off x="5774293" y="5627608"/>
            <a:ext cx="629364" cy="629364"/>
          </a:xfrm>
          <a:prstGeom prst="roundRect">
            <a:avLst>
              <a:gd name="adj" fmla="val 1451442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22" name="Text 16"/>
          <p:cNvSpPr/>
          <p:nvPr/>
        </p:nvSpPr>
        <p:spPr>
          <a:xfrm>
            <a:off x="5947410" y="5765244"/>
            <a:ext cx="283131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4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BC1363D-78C6-3649-D5BC-5B4BD5F348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12751" y="7769120"/>
            <a:ext cx="1817649" cy="33888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792004"/>
            <a:ext cx="7381875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FFFFFF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System Architecture: Modules in Harmony</a:t>
            </a:r>
            <a:endParaRPr lang="en-US" sz="3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063" y="2301716"/>
            <a:ext cx="1069896" cy="128397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71951" y="2515672"/>
            <a:ext cx="2377678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Input Module</a:t>
            </a:r>
            <a:endParaRPr lang="en-US" sz="18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271951" y="2941201"/>
            <a:ext cx="5990987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Handles user input and validation.</a:t>
            </a:r>
            <a:endParaRPr lang="en-US" sz="16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063" y="3585686"/>
            <a:ext cx="1069896" cy="128397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71951" y="3799642"/>
            <a:ext cx="2656522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Data Management Module</a:t>
            </a:r>
            <a:endParaRPr lang="en-US" sz="18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271951" y="4225171"/>
            <a:ext cx="5990987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Implements CRUD operations.</a:t>
            </a:r>
            <a:endParaRPr lang="en-US" sz="16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063" y="4869656"/>
            <a:ext cx="1069896" cy="12839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71951" y="5083612"/>
            <a:ext cx="2377678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File I/O Module</a:t>
            </a:r>
            <a:endParaRPr lang="en-US" sz="18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271951" y="5509141"/>
            <a:ext cx="5990987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Manages persistent storage.</a:t>
            </a:r>
            <a:endParaRPr lang="en-US" sz="16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063" y="6153626"/>
            <a:ext cx="1069896" cy="128397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71951" y="6367582"/>
            <a:ext cx="2377678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Search Module</a:t>
            </a:r>
            <a:endParaRPr lang="en-US" sz="18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2271951" y="6793111"/>
            <a:ext cx="5990987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Enables efficient searching.</a:t>
            </a:r>
            <a:endParaRPr lang="en-US" sz="16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563410"/>
            <a:ext cx="10426422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SMS vs. The World: A Comparative Analysis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881063" y="2766179"/>
            <a:ext cx="2144673" cy="853083"/>
          </a:xfrm>
          <a:prstGeom prst="roundRect">
            <a:avLst>
              <a:gd name="adj" fmla="val 12395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776413" y="2971443"/>
            <a:ext cx="353973" cy="442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2750" b="1" dirty="0">
                <a:solidFill>
                  <a:srgbClr val="E5E0DF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1</a:t>
            </a:r>
            <a:endParaRPr lang="en-US" sz="27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3277433" y="3017877"/>
            <a:ext cx="2899172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Manual Record-Keeping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151584" y="3604022"/>
            <a:ext cx="10471904" cy="15240"/>
          </a:xfrm>
          <a:prstGeom prst="roundRect">
            <a:avLst>
              <a:gd name="adj" fmla="val 693846"/>
            </a:avLst>
          </a:prstGeom>
          <a:solidFill>
            <a:srgbClr val="922022"/>
          </a:solidFill>
          <a:ln/>
        </p:spPr>
      </p:sp>
      <p:sp>
        <p:nvSpPr>
          <p:cNvPr id="7" name="Shape 5"/>
          <p:cNvSpPr/>
          <p:nvPr/>
        </p:nvSpPr>
        <p:spPr>
          <a:xfrm>
            <a:off x="881063" y="3745111"/>
            <a:ext cx="4289346" cy="853083"/>
          </a:xfrm>
          <a:prstGeom prst="roundRect">
            <a:avLst>
              <a:gd name="adj" fmla="val 12395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2848689" y="3950375"/>
            <a:ext cx="353973" cy="442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2750" b="1" dirty="0">
                <a:solidFill>
                  <a:srgbClr val="E5E0DF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2</a:t>
            </a:r>
            <a:endParaRPr lang="en-US" sz="27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422106" y="3996809"/>
            <a:ext cx="2457331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Automated Systems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296257" y="4582954"/>
            <a:ext cx="8327231" cy="15240"/>
          </a:xfrm>
          <a:prstGeom prst="roundRect">
            <a:avLst>
              <a:gd name="adj" fmla="val 693846"/>
            </a:avLst>
          </a:prstGeom>
          <a:solidFill>
            <a:srgbClr val="922022"/>
          </a:solidFill>
          <a:ln/>
        </p:spPr>
      </p:sp>
      <p:sp>
        <p:nvSpPr>
          <p:cNvPr id="11" name="Shape 9"/>
          <p:cNvSpPr/>
          <p:nvPr/>
        </p:nvSpPr>
        <p:spPr>
          <a:xfrm>
            <a:off x="881063" y="4724043"/>
            <a:ext cx="6434138" cy="853083"/>
          </a:xfrm>
          <a:prstGeom prst="roundRect">
            <a:avLst>
              <a:gd name="adj" fmla="val 12395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3921085" y="4929307"/>
            <a:ext cx="353973" cy="442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2750" b="1" dirty="0">
                <a:solidFill>
                  <a:srgbClr val="E5E0DF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3</a:t>
            </a:r>
            <a:endParaRPr lang="en-US" sz="27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566898" y="4975741"/>
            <a:ext cx="2244804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Database Systems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881063" y="5860256"/>
            <a:ext cx="128682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E5E0DF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Traditional systems involve paper-based records. Our system uses digital records. Searching is manual, while ours offers instant search. Data loss is a risk, while ours offers permanent storage.</a:t>
            </a: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EC3E21-29C0-0464-9915-6B48F6830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2751" y="7769120"/>
            <a:ext cx="1817649" cy="33888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893445"/>
            <a:ext cx="7381875" cy="1783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FFFFFF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Looking Ahead: Addressing Challenges and Enhancing the System</a:t>
            </a:r>
            <a:endParaRPr lang="en-US" sz="3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67462" y="3104436"/>
            <a:ext cx="3530441" cy="706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b="1" dirty="0">
                <a:solidFill>
                  <a:srgbClr val="E5E0DF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1</a:t>
            </a:r>
            <a:endParaRPr lang="en-US" sz="55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943844" y="4078010"/>
            <a:ext cx="2377678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GUI</a:t>
            </a:r>
            <a:endParaRPr lang="en-US" sz="18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367462" y="4503539"/>
            <a:ext cx="3530441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Implement a GUI-based version.</a:t>
            </a:r>
            <a:endParaRPr lang="en-US" sz="16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218896" y="3104436"/>
            <a:ext cx="3530441" cy="706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b="1" dirty="0">
                <a:solidFill>
                  <a:srgbClr val="E5E0DF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2</a:t>
            </a:r>
            <a:endParaRPr lang="en-US" sz="55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795278" y="4078010"/>
            <a:ext cx="2377678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Database</a:t>
            </a:r>
            <a:endParaRPr lang="en-US" sz="18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218896" y="4503539"/>
            <a:ext cx="3530441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Migrate to a database system.</a:t>
            </a:r>
            <a:endParaRPr lang="en-US" sz="16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8293179" y="5594747"/>
            <a:ext cx="3530441" cy="706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b="1" dirty="0">
                <a:solidFill>
                  <a:srgbClr val="E5E0DF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3</a:t>
            </a:r>
            <a:endParaRPr lang="en-US" sz="55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869561" y="6568321"/>
            <a:ext cx="2377678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Authentication</a:t>
            </a:r>
            <a:endParaRPr lang="en-US" sz="18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8293179" y="6993850"/>
            <a:ext cx="3530441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Add user authentication and control.</a:t>
            </a:r>
            <a:endParaRPr lang="en-US" sz="16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680DC8-790E-25B1-7564-922BD2484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2751" y="7769120"/>
            <a:ext cx="1817649" cy="33888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t="22087"/>
          <a:stretch/>
        </p:blipFill>
        <p:spPr>
          <a:xfrm>
            <a:off x="0" y="908824"/>
            <a:ext cx="5486400" cy="64119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87483" y="903248"/>
            <a:ext cx="7961853" cy="2097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4" name="Text 1"/>
          <p:cNvSpPr/>
          <p:nvPr/>
        </p:nvSpPr>
        <p:spPr>
          <a:xfrm>
            <a:off x="5787483" y="1616108"/>
            <a:ext cx="7961853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E5E0DF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The Student Management System offers efficiency in managing student data. This project shows the importance of efficient student management. </a:t>
            </a: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57D0A2C5-081F-791B-12A8-F42C232D7B03}"/>
              </a:ext>
            </a:extLst>
          </p:cNvPr>
          <p:cNvSpPr/>
          <p:nvPr/>
        </p:nvSpPr>
        <p:spPr>
          <a:xfrm>
            <a:off x="5787483" y="3129207"/>
            <a:ext cx="7961853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E5E0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Outcomes from this project :-</a:t>
            </a:r>
          </a:p>
          <a:p>
            <a:pPr marL="0" indent="0" algn="just">
              <a:lnSpc>
                <a:spcPts val="3150"/>
              </a:lnSpc>
              <a:buNone/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12BB3AA-6692-3CF2-1507-1BA2A94FAD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219978"/>
              </p:ext>
            </p:extLst>
          </p:nvPr>
        </p:nvGraphicFramePr>
        <p:xfrm>
          <a:off x="5787483" y="3707674"/>
          <a:ext cx="776125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80625">
                  <a:extLst>
                    <a:ext uri="{9D8B030D-6E8A-4147-A177-3AD203B41FA5}">
                      <a16:colId xmlns:a16="http://schemas.microsoft.com/office/drawing/2014/main" val="1002518348"/>
                    </a:ext>
                  </a:extLst>
                </a:gridCol>
                <a:gridCol w="3880625">
                  <a:extLst>
                    <a:ext uri="{9D8B030D-6E8A-4147-A177-3AD203B41FA5}">
                      <a16:colId xmlns:a16="http://schemas.microsoft.com/office/drawing/2014/main" val="1361328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398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Doubly Linked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 and manage student records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69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File Handling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 records permanently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503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Searching 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Retrieve student records quickly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207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Sorting 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Arrange student records efficiently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67940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7E6B3CF-18C4-F602-9D51-625A574B3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2751" y="7769120"/>
            <a:ext cx="1817649" cy="33888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495</Words>
  <Application>Microsoft Office PowerPoint</Application>
  <PresentationFormat>Custom</PresentationFormat>
  <Paragraphs>102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Klein Bold</vt:lpstr>
      <vt:lpstr>Barlow</vt:lpstr>
      <vt:lpstr>Times New Roman</vt:lpstr>
      <vt:lpstr>Arial</vt:lpstr>
      <vt:lpstr>Barlow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Sanjeeb Kumar Pothal</cp:lastModifiedBy>
  <cp:revision>6</cp:revision>
  <dcterms:created xsi:type="dcterms:W3CDTF">2025-03-20T19:13:47Z</dcterms:created>
  <dcterms:modified xsi:type="dcterms:W3CDTF">2025-03-20T19:55:11Z</dcterms:modified>
</cp:coreProperties>
</file>